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476"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69474C-C5FB-4682-8B49-9EA79180FFEB}" type="datetimeFigureOut">
              <a:rPr lang="en-IN" smtClean="0"/>
              <a:t>18-07-2022</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495A7B-24DB-4F73-AFDE-F6FE36E46648}" type="slidenum">
              <a:rPr lang="en-IN" smtClean="0"/>
              <a:t>‹#›</a:t>
            </a:fld>
            <a:endParaRPr lang="en-IN"/>
          </a:p>
        </p:txBody>
      </p:sp>
    </p:spTree>
    <p:extLst>
      <p:ext uri="{BB962C8B-B14F-4D97-AF65-F5344CB8AC3E}">
        <p14:creationId xmlns:p14="http://schemas.microsoft.com/office/powerpoint/2010/main" val="1855618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09495A7B-24DB-4F73-AFDE-F6FE36E46648}" type="slidenum">
              <a:rPr lang="en-IN" smtClean="0"/>
              <a:t>1</a:t>
            </a:fld>
            <a:endParaRPr lang="en-IN"/>
          </a:p>
        </p:txBody>
      </p:sp>
    </p:spTree>
    <p:extLst>
      <p:ext uri="{BB962C8B-B14F-4D97-AF65-F5344CB8AC3E}">
        <p14:creationId xmlns:p14="http://schemas.microsoft.com/office/powerpoint/2010/main" val="15641044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36F6E5B5-B991-44B1-872F-A86CEA8488AA}" type="datetime1">
              <a:rPr lang="en-US" smtClean="0"/>
              <a:t>7/18/2022</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r>
              <a:rPr lang="en-US" smtClean="0"/>
              <a:t>Department of Chemistry, GC Paonta Sahib</a:t>
            </a:r>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B768901-621D-4478-9ADD-E2AD06049621}" type="datetime1">
              <a:rPr lang="en-US" smtClean="0"/>
              <a:t>7/18/2022</a:t>
            </a:fld>
            <a:endParaRPr lang="en-US"/>
          </a:p>
        </p:txBody>
      </p:sp>
      <p:sp>
        <p:nvSpPr>
          <p:cNvPr id="5" name="Footer Placeholder 4"/>
          <p:cNvSpPr>
            <a:spLocks noGrp="1"/>
          </p:cNvSpPr>
          <p:nvPr>
            <p:ph type="ftr" sz="quarter" idx="11"/>
          </p:nvPr>
        </p:nvSpPr>
        <p:spPr/>
        <p:txBody>
          <a:bodyPr/>
          <a:lstStyle>
            <a:extLst/>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7C663AF1-2B42-48CA-8957-718FD9106452}" type="datetime1">
              <a:rPr lang="en-US" smtClean="0"/>
              <a:t>7/18/2022</a:t>
            </a:fld>
            <a:endParaRPr lang="en-US"/>
          </a:p>
        </p:txBody>
      </p:sp>
      <p:sp>
        <p:nvSpPr>
          <p:cNvPr id="5" name="Footer Placeholder 4"/>
          <p:cNvSpPr>
            <a:spLocks noGrp="1"/>
          </p:cNvSpPr>
          <p:nvPr>
            <p:ph type="ftr" sz="quarter" idx="11"/>
          </p:nvPr>
        </p:nvSpPr>
        <p:spPr/>
        <p:txBody>
          <a:bodyPr/>
          <a:lstStyle>
            <a:extLst/>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D89B220-55DE-4A91-AF3B-AE79DAE013F0}" type="datetime1">
              <a:rPr lang="en-US" smtClean="0"/>
              <a:t>7/18/2022</a:t>
            </a:fld>
            <a:endParaRPr lang="en-US"/>
          </a:p>
        </p:txBody>
      </p:sp>
      <p:sp>
        <p:nvSpPr>
          <p:cNvPr id="6" name="Footer Placeholder 5"/>
          <p:cNvSpPr>
            <a:spLocks noGrp="1"/>
          </p:cNvSpPr>
          <p:nvPr>
            <p:ph type="ftr" sz="quarter" idx="11"/>
          </p:nvPr>
        </p:nvSpPr>
        <p:spPr/>
        <p:txBody>
          <a:bodyPr/>
          <a:lstStyle>
            <a:extLst/>
          </a:lstStyle>
          <a:p>
            <a:r>
              <a:rPr lang="en-US" smtClean="0"/>
              <a:t>Department of Chemistry, GC Paonta Sahib</a:t>
            </a:r>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D76060F-6CFC-4884-9811-603B9DA095A3}" type="datetime1">
              <a:rPr lang="en-US" smtClean="0"/>
              <a:t>7/18/2022</a:t>
            </a:fld>
            <a:endParaRPr lang="en-US"/>
          </a:p>
        </p:txBody>
      </p:sp>
      <p:sp>
        <p:nvSpPr>
          <p:cNvPr id="8" name="Footer Placeholder 7"/>
          <p:cNvSpPr>
            <a:spLocks noGrp="1"/>
          </p:cNvSpPr>
          <p:nvPr>
            <p:ph type="ftr" sz="quarter" idx="11"/>
          </p:nvPr>
        </p:nvSpPr>
        <p:spPr/>
        <p:txBody>
          <a:bodyPr/>
          <a:lstStyle>
            <a:extLst/>
          </a:lstStyle>
          <a:p>
            <a:r>
              <a:rPr lang="en-US" smtClean="0"/>
              <a:t>Department of Chemistry, GC Paonta Sahib</a:t>
            </a:r>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05EC8E2-4DCE-4BFE-A8A7-5B70BEBD6C47}" type="datetime1">
              <a:rPr lang="en-US" smtClean="0"/>
              <a:t>7/18/2022</a:t>
            </a:fld>
            <a:endParaRPr lang="en-US"/>
          </a:p>
        </p:txBody>
      </p:sp>
      <p:sp>
        <p:nvSpPr>
          <p:cNvPr id="4" name="Footer Placeholder 3"/>
          <p:cNvSpPr>
            <a:spLocks noGrp="1"/>
          </p:cNvSpPr>
          <p:nvPr>
            <p:ph type="ftr" sz="quarter" idx="11"/>
          </p:nvPr>
        </p:nvSpPr>
        <p:spPr/>
        <p:txBody>
          <a:bodyPr/>
          <a:lstStyle>
            <a:extLst/>
          </a:lstStyle>
          <a:p>
            <a:r>
              <a:rPr lang="en-US" smtClean="0"/>
              <a:t>Department of Chemistry, GC Paonta Sahib</a:t>
            </a:r>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31C3A6E0-6F45-4EBB-BD13-F87E06D4B627}" type="datetime1">
              <a:rPr lang="en-US" smtClean="0"/>
              <a:t>7/18/2022</a:t>
            </a:fld>
            <a:endParaRPr lang="en-US"/>
          </a:p>
        </p:txBody>
      </p:sp>
      <p:sp>
        <p:nvSpPr>
          <p:cNvPr id="3" name="Footer Placeholder 2"/>
          <p:cNvSpPr>
            <a:spLocks noGrp="1"/>
          </p:cNvSpPr>
          <p:nvPr>
            <p:ph type="ftr" sz="quarter" idx="11"/>
          </p:nvPr>
        </p:nvSpPr>
        <p:spPr/>
        <p:txBody>
          <a:bodyPr/>
          <a:lstStyle>
            <a:extLst/>
          </a:lstStyle>
          <a:p>
            <a:r>
              <a:rPr lang="en-US" smtClean="0"/>
              <a:t>Department of Chemistry, GC Paonta Sahib</a:t>
            </a:r>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75D0A808-699C-4B26-933E-908C7C9A8A1F}" type="datetime1">
              <a:rPr lang="en-US" smtClean="0"/>
              <a:t>7/18/2022</a:t>
            </a:fld>
            <a:endParaRPr lang="en-US"/>
          </a:p>
        </p:txBody>
      </p:sp>
      <p:sp>
        <p:nvSpPr>
          <p:cNvPr id="6" name="Footer Placeholder 5"/>
          <p:cNvSpPr>
            <a:spLocks noGrp="1"/>
          </p:cNvSpPr>
          <p:nvPr>
            <p:ph type="ftr" sz="quarter" idx="11"/>
          </p:nvPr>
        </p:nvSpPr>
        <p:spPr/>
        <p:txBody>
          <a:bodyPr/>
          <a:lstStyle>
            <a:extLst/>
          </a:lstStyle>
          <a:p>
            <a:r>
              <a:rPr lang="en-US" smtClean="0"/>
              <a:t>Department of Chemistry, GC Paonta Sahib</a:t>
            </a:r>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21CAB875-8A7A-4322-8F03-1E57C1ED8CBD}" type="datetime1">
              <a:rPr lang="en-US" smtClean="0"/>
              <a:t>7/18/2022</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r>
              <a:rPr lang="en-US" smtClean="0"/>
              <a:t>Department of Chemistry, GC Paonta Sahib</a:t>
            </a:r>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2853DB0-C7F6-4EC0-988E-D77991C70C56}" type="datetime1">
              <a:rPr lang="en-US" smtClean="0"/>
              <a:t>7/18/2022</a:t>
            </a:fld>
            <a:endParaRPr lang="en-US"/>
          </a:p>
        </p:txBody>
      </p:sp>
      <p:sp>
        <p:nvSpPr>
          <p:cNvPr id="5" name="Footer Placeholder 4"/>
          <p:cNvSpPr>
            <a:spLocks noGrp="1"/>
          </p:cNvSpPr>
          <p:nvPr>
            <p:ph type="ftr" sz="quarter" idx="11"/>
          </p:nvPr>
        </p:nvSpPr>
        <p:spPr/>
        <p:txBody>
          <a:bodyPr/>
          <a:lstStyle>
            <a:extLst/>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5BE8B67-9FA6-4CAC-B3E3-404229BCF539}" type="datetime1">
              <a:rPr lang="en-US" smtClean="0"/>
              <a:t>7/18/2022</a:t>
            </a:fld>
            <a:endParaRPr lang="en-US"/>
          </a:p>
        </p:txBody>
      </p:sp>
      <p:sp>
        <p:nvSpPr>
          <p:cNvPr id="5" name="Footer Placeholder 4"/>
          <p:cNvSpPr>
            <a:spLocks noGrp="1"/>
          </p:cNvSpPr>
          <p:nvPr>
            <p:ph type="ftr" sz="quarter" idx="11"/>
          </p:nvPr>
        </p:nvSpPr>
        <p:spPr/>
        <p:txBody>
          <a:bodyPr/>
          <a:lstStyle>
            <a:extLst/>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8F3FFFC-7A6B-4C02-93BF-6DD3B88CB590}" type="datetime1">
              <a:rPr lang="en-US" smtClean="0"/>
              <a:t>7/18/2022</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r>
              <a:rPr lang="en-US" smtClean="0"/>
              <a:t>Department of Chemistry, GC Paonta Sahib</a:t>
            </a:r>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CHAPTER 2: SOCIETY AND CHEMICAL PERSPECTIVE</a:t>
            </a:r>
            <a:endParaRPr lang="en-IN" dirty="0"/>
          </a:p>
        </p:txBody>
      </p:sp>
      <p:sp>
        <p:nvSpPr>
          <p:cNvPr id="3" name="Subtitle 2"/>
          <p:cNvSpPr>
            <a:spLocks noGrp="1"/>
          </p:cNvSpPr>
          <p:nvPr>
            <p:ph type="subTitle" idx="1"/>
          </p:nvPr>
        </p:nvSpPr>
        <p:spPr/>
        <p:txBody>
          <a:bodyPr/>
          <a:lstStyle/>
          <a:p>
            <a:r>
              <a:rPr lang="en-US" dirty="0" smtClean="0"/>
              <a:t>Part II</a:t>
            </a:r>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094037"/>
            <a:ext cx="8229600" cy="4525963"/>
          </a:xfrm>
        </p:spPr>
        <p:txBody>
          <a:bodyPr>
            <a:normAutofit/>
          </a:bodyPr>
          <a:lstStyle/>
          <a:p>
            <a:pPr algn="just"/>
            <a:r>
              <a:rPr lang="en-US" sz="2000" dirty="0" smtClean="0"/>
              <a:t>Proteins are high molecular mass complex molecules of amino acids present in all living cells. Chemically proteins are condensation polymers (polyamides) in which the monomer units are alpha amino acids.</a:t>
            </a:r>
          </a:p>
          <a:p>
            <a:pPr algn="just"/>
            <a:r>
              <a:rPr lang="en-US" sz="2000" dirty="0" smtClean="0"/>
              <a:t>Chief source of proteins are milk, cheese, pulses, peanuts, fish, meat etc.</a:t>
            </a:r>
          </a:p>
          <a:p>
            <a:pPr algn="just"/>
            <a:r>
              <a:rPr lang="en-US" sz="2000" dirty="0" smtClean="0"/>
              <a:t>On partial hydrolysis, proteins give peptides of varying molecular masses which on complete hydrolysis give alpha- amino acids.</a:t>
            </a:r>
          </a:p>
        </p:txBody>
      </p:sp>
      <p:sp>
        <p:nvSpPr>
          <p:cNvPr id="3" name="Title 2"/>
          <p:cNvSpPr>
            <a:spLocks noGrp="1"/>
          </p:cNvSpPr>
          <p:nvPr>
            <p:ph type="title"/>
          </p:nvPr>
        </p:nvSpPr>
        <p:spPr/>
        <p:txBody>
          <a:bodyPr/>
          <a:lstStyle/>
          <a:p>
            <a:r>
              <a:rPr lang="en-US" dirty="0" smtClean="0"/>
              <a:t>Proteins</a:t>
            </a:r>
            <a:endParaRPr lang="en-IN" dirty="0"/>
          </a:p>
        </p:txBody>
      </p:sp>
      <p:pic>
        <p:nvPicPr>
          <p:cNvPr id="1026" name="Picture 2" descr="D:\Pooja GC Paonta\B.Sc\B.Sc. Notes\proteins.jpg"/>
          <p:cNvPicPr>
            <a:picLocks noChangeAspect="1" noChangeArrowheads="1"/>
          </p:cNvPicPr>
          <p:nvPr/>
        </p:nvPicPr>
        <p:blipFill>
          <a:blip r:embed="rId2" cstate="print"/>
          <a:srcRect/>
          <a:stretch>
            <a:fillRect/>
          </a:stretch>
        </p:blipFill>
        <p:spPr bwMode="auto">
          <a:xfrm>
            <a:off x="3048000" y="1065765"/>
            <a:ext cx="2971800" cy="1982235"/>
          </a:xfrm>
          <a:prstGeom prst="rect">
            <a:avLst/>
          </a:prstGeom>
          <a:noFill/>
        </p:spPr>
      </p:pic>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algn="just"/>
            <a:r>
              <a:rPr lang="el-GR" dirty="0" smtClean="0"/>
              <a:t>α</a:t>
            </a:r>
            <a:r>
              <a:rPr lang="en-US" dirty="0" smtClean="0"/>
              <a:t>-amino acids are building blocks of proteins. They are organic compounds containing both an amino group and carboxyl group. They are represented by the general formula:</a:t>
            </a:r>
          </a:p>
          <a:p>
            <a:pPr algn="just"/>
            <a:endParaRPr lang="en-US" dirty="0" smtClean="0"/>
          </a:p>
          <a:p>
            <a:pPr algn="just"/>
            <a:endParaRPr lang="en-US" dirty="0" smtClean="0"/>
          </a:p>
          <a:p>
            <a:pPr algn="just"/>
            <a:endParaRPr lang="en-US" dirty="0" smtClean="0"/>
          </a:p>
          <a:p>
            <a:pPr algn="just"/>
            <a:endParaRPr lang="en-US" dirty="0" smtClean="0"/>
          </a:p>
          <a:p>
            <a:pPr algn="just"/>
            <a:r>
              <a:rPr lang="en-US" dirty="0" smtClean="0"/>
              <a:t>The amino acids can be made by our bodies and we do not require them in our diet. They are non-essential amino acids.</a:t>
            </a:r>
          </a:p>
          <a:p>
            <a:pPr algn="just"/>
            <a:r>
              <a:rPr lang="en-US" dirty="0" smtClean="0"/>
              <a:t>The amino acids that are not made inside the body and must be supplied to our diet. They are essential amino acids.</a:t>
            </a:r>
            <a:endParaRPr lang="en-IN" dirty="0"/>
          </a:p>
        </p:txBody>
      </p:sp>
      <p:sp>
        <p:nvSpPr>
          <p:cNvPr id="3" name="Title 2"/>
          <p:cNvSpPr>
            <a:spLocks noGrp="1"/>
          </p:cNvSpPr>
          <p:nvPr>
            <p:ph type="title"/>
          </p:nvPr>
        </p:nvSpPr>
        <p:spPr/>
        <p:txBody>
          <a:bodyPr/>
          <a:lstStyle/>
          <a:p>
            <a:r>
              <a:rPr lang="en-US" dirty="0" smtClean="0"/>
              <a:t>Amino Acids</a:t>
            </a:r>
            <a:endParaRPr lang="en-IN" dirty="0"/>
          </a:p>
        </p:txBody>
      </p:sp>
      <p:pic>
        <p:nvPicPr>
          <p:cNvPr id="1026" name="Picture 2" descr="D:\Pooja GC Paonta\B.Sc\B.Sc. Notes\amino acid.png"/>
          <p:cNvPicPr>
            <a:picLocks noChangeAspect="1" noChangeArrowheads="1"/>
          </p:cNvPicPr>
          <p:nvPr/>
        </p:nvPicPr>
        <p:blipFill>
          <a:blip r:embed="rId2" cstate="print"/>
          <a:srcRect/>
          <a:stretch>
            <a:fillRect/>
          </a:stretch>
        </p:blipFill>
        <p:spPr bwMode="auto">
          <a:xfrm>
            <a:off x="3657600" y="2629520"/>
            <a:ext cx="2209800" cy="1180480"/>
          </a:xfrm>
          <a:prstGeom prst="rect">
            <a:avLst/>
          </a:prstGeom>
          <a:noFill/>
        </p:spPr>
      </p:pic>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274638"/>
            <a:ext cx="8686800" cy="1143000"/>
          </a:xfrm>
        </p:spPr>
        <p:txBody>
          <a:bodyPr>
            <a:normAutofit fontScale="90000"/>
          </a:bodyPr>
          <a:lstStyle/>
          <a:p>
            <a:r>
              <a:rPr lang="en-US" dirty="0" err="1" smtClean="0"/>
              <a:t>Zwitter</a:t>
            </a:r>
            <a:r>
              <a:rPr lang="en-US" dirty="0" smtClean="0"/>
              <a:t> ion Structure of Amino Acids</a:t>
            </a:r>
            <a:endParaRPr lang="en-IN" dirty="0"/>
          </a:p>
        </p:txBody>
      </p:sp>
      <p:pic>
        <p:nvPicPr>
          <p:cNvPr id="2050" name="Picture 2" descr="D:\Pooja GC Paonta\B.Sc\B.Sc. Notes\zwitter ion.png"/>
          <p:cNvPicPr>
            <a:picLocks noGrp="1" noChangeAspect="1" noChangeArrowheads="1"/>
          </p:cNvPicPr>
          <p:nvPr>
            <p:ph idx="1"/>
          </p:nvPr>
        </p:nvPicPr>
        <p:blipFill>
          <a:blip r:embed="rId2" cstate="print"/>
          <a:srcRect/>
          <a:stretch>
            <a:fillRect/>
          </a:stretch>
        </p:blipFill>
        <p:spPr bwMode="auto">
          <a:xfrm>
            <a:off x="1295400" y="3496469"/>
            <a:ext cx="6574623" cy="1761331"/>
          </a:xfrm>
          <a:prstGeom prst="rect">
            <a:avLst/>
          </a:prstGeom>
          <a:noFill/>
        </p:spPr>
      </p:pic>
      <p:sp>
        <p:nvSpPr>
          <p:cNvPr id="5" name="Rectangle 4"/>
          <p:cNvSpPr/>
          <p:nvPr/>
        </p:nvSpPr>
        <p:spPr>
          <a:xfrm>
            <a:off x="609600" y="1337608"/>
            <a:ext cx="7924800" cy="1938992"/>
          </a:xfrm>
          <a:prstGeom prst="rect">
            <a:avLst/>
          </a:prstGeom>
        </p:spPr>
        <p:txBody>
          <a:bodyPr wrap="square">
            <a:spAutoFit/>
          </a:bodyPr>
          <a:lstStyle/>
          <a:p>
            <a:pPr algn="just"/>
            <a:r>
              <a:rPr lang="en-US" sz="2400" dirty="0" smtClean="0"/>
              <a:t>Amino acids exist as dipolar ion called as </a:t>
            </a:r>
            <a:r>
              <a:rPr lang="en-US" sz="2400" dirty="0" err="1" smtClean="0"/>
              <a:t>Zwitter</a:t>
            </a:r>
            <a:r>
              <a:rPr lang="en-US" sz="2400" dirty="0" smtClean="0"/>
              <a:t> ion. It has positive as well as negative ends within the same molecule. Proton goes from the carboxyl group to amino group. The </a:t>
            </a:r>
            <a:r>
              <a:rPr lang="en-US" sz="2400" dirty="0" err="1" smtClean="0"/>
              <a:t>zwitter</a:t>
            </a:r>
            <a:r>
              <a:rPr lang="en-US" sz="2400" dirty="0" smtClean="0"/>
              <a:t> ion structure of alpha amino acid may be written as:</a:t>
            </a:r>
            <a:endParaRPr lang="en-IN" sz="2400" dirty="0"/>
          </a:p>
        </p:txBody>
      </p:sp>
      <p:sp>
        <p:nvSpPr>
          <p:cNvPr id="2" name="Footer Placeholder 1"/>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dirty="0" smtClean="0"/>
              <a:t>The pH or hydrogen ion concentration of the solution at which a particular amino acid does not migrate under the influence of an electric field is called </a:t>
            </a:r>
            <a:r>
              <a:rPr lang="en-US" dirty="0" err="1" smtClean="0"/>
              <a:t>isoelectric</a:t>
            </a:r>
            <a:r>
              <a:rPr lang="en-US" dirty="0" smtClean="0"/>
              <a:t> point of that amino acid. At </a:t>
            </a:r>
            <a:r>
              <a:rPr lang="en-US" dirty="0" err="1" smtClean="0"/>
              <a:t>isoelectric</a:t>
            </a:r>
            <a:r>
              <a:rPr lang="en-US" dirty="0" smtClean="0"/>
              <a:t> point, the amino acids have the least solubility in water and this property is used for the separation of different amino acids obtained from the hydrolysis of proteins.</a:t>
            </a:r>
            <a:endParaRPr lang="en-IN" dirty="0"/>
          </a:p>
        </p:txBody>
      </p:sp>
      <p:sp>
        <p:nvSpPr>
          <p:cNvPr id="3" name="Title 2"/>
          <p:cNvSpPr>
            <a:spLocks noGrp="1"/>
          </p:cNvSpPr>
          <p:nvPr>
            <p:ph type="title"/>
          </p:nvPr>
        </p:nvSpPr>
        <p:spPr/>
        <p:txBody>
          <a:bodyPr>
            <a:normAutofit fontScale="90000"/>
          </a:bodyPr>
          <a:lstStyle/>
          <a:p>
            <a:r>
              <a:rPr lang="en-US" dirty="0" err="1" smtClean="0"/>
              <a:t>Isoelectric</a:t>
            </a:r>
            <a:r>
              <a:rPr lang="en-US" dirty="0" smtClean="0"/>
              <a:t> point of Amino Acids</a:t>
            </a:r>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4525963"/>
          </a:xfrm>
        </p:spPr>
        <p:txBody>
          <a:bodyPr>
            <a:normAutofit/>
          </a:bodyPr>
          <a:lstStyle/>
          <a:p>
            <a:pPr algn="just"/>
            <a:r>
              <a:rPr lang="en-US" sz="2400" dirty="0" smtClean="0"/>
              <a:t>These are compounds formed by the condensation of two or more same or different alpha amino aids. The condensation occurs between amino acids with the elimination of water. The resulting –CO-NH- linkage is called a peptide linkage or peptide bond.</a:t>
            </a:r>
            <a:endParaRPr lang="en-IN" sz="2400" dirty="0"/>
          </a:p>
        </p:txBody>
      </p:sp>
      <p:sp>
        <p:nvSpPr>
          <p:cNvPr id="3" name="Title 2"/>
          <p:cNvSpPr>
            <a:spLocks noGrp="1"/>
          </p:cNvSpPr>
          <p:nvPr>
            <p:ph type="title"/>
          </p:nvPr>
        </p:nvSpPr>
        <p:spPr/>
        <p:txBody>
          <a:bodyPr/>
          <a:lstStyle/>
          <a:p>
            <a:r>
              <a:rPr lang="en-US" dirty="0" smtClean="0"/>
              <a:t>Peptides</a:t>
            </a:r>
            <a:endParaRPr lang="en-IN" dirty="0"/>
          </a:p>
        </p:txBody>
      </p:sp>
      <p:pic>
        <p:nvPicPr>
          <p:cNvPr id="3074" name="Picture 2" descr="D:\Pooja GC Paonta\B.Sc\B.Sc. Notes\peptide bond.gif"/>
          <p:cNvPicPr>
            <a:picLocks noChangeAspect="1" noChangeArrowheads="1"/>
          </p:cNvPicPr>
          <p:nvPr/>
        </p:nvPicPr>
        <p:blipFill>
          <a:blip r:embed="rId2" cstate="print"/>
          <a:srcRect/>
          <a:stretch>
            <a:fillRect/>
          </a:stretch>
        </p:blipFill>
        <p:spPr bwMode="auto">
          <a:xfrm>
            <a:off x="1676400" y="3048000"/>
            <a:ext cx="5357191" cy="3200400"/>
          </a:xfrm>
          <a:prstGeom prst="rect">
            <a:avLst/>
          </a:prstGeom>
          <a:noFill/>
        </p:spPr>
      </p:pic>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4525963"/>
          </a:xfrm>
        </p:spPr>
        <p:txBody>
          <a:bodyPr/>
          <a:lstStyle/>
          <a:p>
            <a:pPr algn="just"/>
            <a:r>
              <a:rPr lang="en-US" dirty="0" smtClean="0"/>
              <a:t>They are complex nitrogenous molecules which are essential for the growth and maintenance of life. The molecular masses of proteins are very high. Structurally, proteins are long polymers of amino acids linked by peptide bonds.</a:t>
            </a:r>
          </a:p>
          <a:p>
            <a:pPr algn="just"/>
            <a:r>
              <a:rPr lang="en-US" b="1" dirty="0" smtClean="0"/>
              <a:t>Classification of Proteins:</a:t>
            </a:r>
          </a:p>
          <a:p>
            <a:pPr algn="just">
              <a:buNone/>
            </a:pPr>
            <a:r>
              <a:rPr lang="en-US" sz="2800" b="1" dirty="0" smtClean="0"/>
              <a:t>1. On the basis of molecular structure:</a:t>
            </a:r>
          </a:p>
          <a:p>
            <a:pPr algn="just">
              <a:buNone/>
            </a:pPr>
            <a:r>
              <a:rPr lang="en-US" sz="2800" dirty="0" err="1" smtClean="0"/>
              <a:t>i</a:t>
            </a:r>
            <a:r>
              <a:rPr lang="en-US" sz="2800" dirty="0" smtClean="0"/>
              <a:t>) Fibrous proteins</a:t>
            </a:r>
          </a:p>
          <a:p>
            <a:pPr algn="just">
              <a:buNone/>
            </a:pPr>
            <a:r>
              <a:rPr lang="en-US" sz="2800" dirty="0" smtClean="0"/>
              <a:t>ii) Globular proteins</a:t>
            </a:r>
            <a:endParaRPr lang="en-IN" dirty="0"/>
          </a:p>
        </p:txBody>
      </p:sp>
      <p:sp>
        <p:nvSpPr>
          <p:cNvPr id="3" name="Title 2"/>
          <p:cNvSpPr>
            <a:spLocks noGrp="1"/>
          </p:cNvSpPr>
          <p:nvPr>
            <p:ph type="title"/>
          </p:nvPr>
        </p:nvSpPr>
        <p:spPr/>
        <p:txBody>
          <a:bodyPr/>
          <a:lstStyle/>
          <a:p>
            <a:r>
              <a:rPr lang="en-US" dirty="0" smtClean="0"/>
              <a:t>Proteins</a:t>
            </a:r>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Pooja GC Paonta\B.Sc\B.Sc. Notes\globular.png"/>
          <p:cNvPicPr>
            <a:picLocks noGrp="1" noChangeAspect="1" noChangeArrowheads="1"/>
          </p:cNvPicPr>
          <p:nvPr>
            <p:ph idx="1"/>
          </p:nvPr>
        </p:nvPicPr>
        <p:blipFill>
          <a:blip r:embed="rId2" cstate="print"/>
          <a:srcRect/>
          <a:stretch>
            <a:fillRect/>
          </a:stretch>
        </p:blipFill>
        <p:spPr bwMode="auto">
          <a:xfrm>
            <a:off x="615856" y="381000"/>
            <a:ext cx="7994744" cy="5988341"/>
          </a:xfrm>
          <a:prstGeom prst="rect">
            <a:avLst/>
          </a:prstGeom>
          <a:noFill/>
        </p:spPr>
      </p:pic>
      <p:sp>
        <p:nvSpPr>
          <p:cNvPr id="2" name="Footer Placeholder 1"/>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681228" indent="-571500" algn="just">
              <a:buAutoNum type="romanLcParenR"/>
            </a:pPr>
            <a:r>
              <a:rPr lang="en-US" b="1" dirty="0" smtClean="0"/>
              <a:t>Simple proteins:</a:t>
            </a:r>
            <a:r>
              <a:rPr lang="en-US" dirty="0" smtClean="0"/>
              <a:t> These are proteins which give amino acids only on hydrolysis with acids or enzymes. E.g. albumins, Globulins, </a:t>
            </a:r>
            <a:r>
              <a:rPr lang="en-US" dirty="0" err="1" smtClean="0"/>
              <a:t>prolamines</a:t>
            </a:r>
            <a:r>
              <a:rPr lang="en-US" dirty="0" smtClean="0"/>
              <a:t> etc.</a:t>
            </a:r>
          </a:p>
          <a:p>
            <a:pPr marL="681228" indent="-571500" algn="just">
              <a:buAutoNum type="romanLcParenR"/>
            </a:pPr>
            <a:r>
              <a:rPr lang="en-US" b="1" dirty="0" smtClean="0"/>
              <a:t>Conjugated proteins</a:t>
            </a:r>
            <a:r>
              <a:rPr lang="en-US" dirty="0" smtClean="0"/>
              <a:t>: These are proteins which on hydrolysis give a non-protein part and alpha amino acids. </a:t>
            </a:r>
          </a:p>
          <a:p>
            <a:pPr marL="681228" indent="-571500" algn="just">
              <a:buAutoNum type="romanLcParenR"/>
            </a:pPr>
            <a:r>
              <a:rPr lang="en-US" dirty="0" smtClean="0"/>
              <a:t> </a:t>
            </a:r>
            <a:r>
              <a:rPr lang="en-US" b="1" dirty="0" smtClean="0"/>
              <a:t>Derived proteins</a:t>
            </a:r>
            <a:r>
              <a:rPr lang="en-US" dirty="0" smtClean="0"/>
              <a:t>: They are products of partial hydrolysis of simple or conjugated proteins. E.g. proteases, peptones, polypeptides etc. </a:t>
            </a:r>
            <a:endParaRPr lang="en-IN" dirty="0"/>
          </a:p>
        </p:txBody>
      </p:sp>
      <p:sp>
        <p:nvSpPr>
          <p:cNvPr id="3" name="Title 2"/>
          <p:cNvSpPr>
            <a:spLocks noGrp="1"/>
          </p:cNvSpPr>
          <p:nvPr>
            <p:ph type="title"/>
          </p:nvPr>
        </p:nvSpPr>
        <p:spPr>
          <a:xfrm>
            <a:off x="228600" y="381000"/>
            <a:ext cx="8839200" cy="1143000"/>
          </a:xfrm>
        </p:spPr>
        <p:txBody>
          <a:bodyPr>
            <a:noAutofit/>
          </a:bodyPr>
          <a:lstStyle/>
          <a:p>
            <a:r>
              <a:rPr lang="en-US" sz="3600" dirty="0" smtClean="0"/>
              <a:t>2. On the basis of hydrolysis products</a:t>
            </a:r>
            <a:endParaRPr lang="en-IN" sz="3600"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Structure of Proteins</a:t>
            </a:r>
            <a:endParaRPr lang="en-IN" dirty="0"/>
          </a:p>
        </p:txBody>
      </p:sp>
      <p:pic>
        <p:nvPicPr>
          <p:cNvPr id="5123" name="Picture 3" descr="D:\Pooja GC Paonta\B.Sc\B.Sc. Notes\structure of protiens.jpg"/>
          <p:cNvPicPr>
            <a:picLocks noChangeAspect="1" noChangeArrowheads="1"/>
          </p:cNvPicPr>
          <p:nvPr/>
        </p:nvPicPr>
        <p:blipFill>
          <a:blip r:embed="rId2" cstate="print"/>
          <a:srcRect/>
          <a:stretch>
            <a:fillRect/>
          </a:stretch>
        </p:blipFill>
        <p:spPr bwMode="auto">
          <a:xfrm>
            <a:off x="1295400" y="1371600"/>
            <a:ext cx="6629400" cy="4411564"/>
          </a:xfrm>
          <a:prstGeom prst="rect">
            <a:avLst/>
          </a:prstGeom>
          <a:noFill/>
        </p:spPr>
      </p:pic>
      <p:sp>
        <p:nvSpPr>
          <p:cNvPr id="2" name="Footer Placeholder 1"/>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gn="just"/>
            <a:r>
              <a:rPr lang="en-US" dirty="0" smtClean="0"/>
              <a:t>It is a process that changes the physical and biological properties of proteins without affecting the chemical composition of the proteins</a:t>
            </a:r>
            <a:r>
              <a:rPr lang="en-US" b="1" dirty="0" smtClean="0"/>
              <a:t>. </a:t>
            </a:r>
          </a:p>
          <a:p>
            <a:pPr algn="just"/>
            <a:r>
              <a:rPr lang="en-US" dirty="0" smtClean="0"/>
              <a:t>It is caused by certain physical or chemical treatment such as changes in pH, temperature, presence of salts or certain chemical agents.</a:t>
            </a:r>
          </a:p>
          <a:p>
            <a:pPr algn="just"/>
            <a:r>
              <a:rPr lang="en-US" dirty="0" smtClean="0"/>
              <a:t>It does not change the primary structure of proteins but results from arrangement of secondary and tertiary structure.</a:t>
            </a:r>
            <a:endParaRPr lang="en-IN" dirty="0"/>
          </a:p>
        </p:txBody>
      </p:sp>
      <p:sp>
        <p:nvSpPr>
          <p:cNvPr id="3" name="Title 2"/>
          <p:cNvSpPr>
            <a:spLocks noGrp="1"/>
          </p:cNvSpPr>
          <p:nvPr>
            <p:ph type="title"/>
          </p:nvPr>
        </p:nvSpPr>
        <p:spPr/>
        <p:txBody>
          <a:bodyPr/>
          <a:lstStyle/>
          <a:p>
            <a:r>
              <a:rPr lang="en-US" dirty="0" err="1" smtClean="0"/>
              <a:t>Denaturation</a:t>
            </a:r>
            <a:r>
              <a:rPr lang="en-US" dirty="0" smtClean="0"/>
              <a:t> of Proteins</a:t>
            </a:r>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dirty="0" smtClean="0"/>
              <a:t>They are biologically important polymers which are present in all living cells. The repeating units are called nucleotides. </a:t>
            </a:r>
          </a:p>
          <a:p>
            <a:pPr algn="just"/>
            <a:r>
              <a:rPr lang="en-US" dirty="0" smtClean="0"/>
              <a:t>There are two types of nucleic acids:</a:t>
            </a:r>
          </a:p>
          <a:p>
            <a:pPr marL="624078" indent="-514350" algn="just">
              <a:buAutoNum type="arabicPeriod"/>
            </a:pPr>
            <a:r>
              <a:rPr lang="en-US" dirty="0" smtClean="0"/>
              <a:t>DNA (deoxyribonucleic acid)</a:t>
            </a:r>
          </a:p>
          <a:p>
            <a:pPr marL="624078" indent="-514350" algn="just">
              <a:buAutoNum type="arabicPeriod"/>
            </a:pPr>
            <a:r>
              <a:rPr lang="en-US" dirty="0" smtClean="0"/>
              <a:t>RNA (ribonucleic acid)</a:t>
            </a:r>
            <a:endParaRPr lang="en-IN" dirty="0"/>
          </a:p>
        </p:txBody>
      </p:sp>
      <p:sp>
        <p:nvSpPr>
          <p:cNvPr id="3" name="Title 2"/>
          <p:cNvSpPr>
            <a:spLocks noGrp="1"/>
          </p:cNvSpPr>
          <p:nvPr>
            <p:ph type="title"/>
          </p:nvPr>
        </p:nvSpPr>
        <p:spPr/>
        <p:txBody>
          <a:bodyPr/>
          <a:lstStyle/>
          <a:p>
            <a:r>
              <a:rPr lang="en-US" dirty="0" smtClean="0"/>
              <a:t>Nucleic Acids</a:t>
            </a:r>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Structure of DNA</a:t>
            </a:r>
            <a:endParaRPr lang="en-IN" dirty="0"/>
          </a:p>
        </p:txBody>
      </p:sp>
      <p:pic>
        <p:nvPicPr>
          <p:cNvPr id="6146" name="Picture 2" descr="D:\Pooja GC Paonta\B.Sc\B.Sc. Notes\DNA-Structure1.png"/>
          <p:cNvPicPr>
            <a:picLocks noChangeAspect="1" noChangeArrowheads="1"/>
          </p:cNvPicPr>
          <p:nvPr/>
        </p:nvPicPr>
        <p:blipFill>
          <a:blip r:embed="rId2" cstate="print"/>
          <a:srcRect r="12000"/>
          <a:stretch>
            <a:fillRect/>
          </a:stretch>
        </p:blipFill>
        <p:spPr bwMode="auto">
          <a:xfrm>
            <a:off x="1143000" y="1295400"/>
            <a:ext cx="6705600" cy="4524375"/>
          </a:xfrm>
          <a:prstGeom prst="rect">
            <a:avLst/>
          </a:prstGeom>
          <a:noFill/>
        </p:spPr>
      </p:pic>
      <p:sp>
        <p:nvSpPr>
          <p:cNvPr id="2" name="Footer Placeholder 1"/>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Structure of RNA</a:t>
            </a:r>
            <a:endParaRPr lang="en-IN" dirty="0"/>
          </a:p>
        </p:txBody>
      </p:sp>
      <p:pic>
        <p:nvPicPr>
          <p:cNvPr id="7170" name="Picture 2" descr="D:\Pooja GC Paonta\B.Sc\B.Sc. Notes\rna.jpg"/>
          <p:cNvPicPr>
            <a:picLocks noGrp="1" noChangeAspect="1" noChangeArrowheads="1"/>
          </p:cNvPicPr>
          <p:nvPr>
            <p:ph idx="1"/>
          </p:nvPr>
        </p:nvPicPr>
        <p:blipFill>
          <a:blip r:embed="rId2" cstate="print"/>
          <a:srcRect/>
          <a:stretch>
            <a:fillRect/>
          </a:stretch>
        </p:blipFill>
        <p:spPr bwMode="auto">
          <a:xfrm>
            <a:off x="2057400" y="1219200"/>
            <a:ext cx="4572000" cy="4716815"/>
          </a:xfrm>
          <a:prstGeom prst="rect">
            <a:avLst/>
          </a:prstGeom>
          <a:noFill/>
        </p:spPr>
      </p:pic>
      <p:sp>
        <p:nvSpPr>
          <p:cNvPr id="2" name="Footer Placeholder 1"/>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D:\Pooja GC Paonta\B.Sc\B.Sc. Notes\dna rana.png"/>
          <p:cNvPicPr>
            <a:picLocks noChangeAspect="1" noChangeArrowheads="1"/>
          </p:cNvPicPr>
          <p:nvPr/>
        </p:nvPicPr>
        <p:blipFill>
          <a:blip r:embed="rId2" cstate="print"/>
          <a:srcRect/>
          <a:stretch>
            <a:fillRect/>
          </a:stretch>
        </p:blipFill>
        <p:spPr bwMode="auto">
          <a:xfrm>
            <a:off x="310923" y="1219200"/>
            <a:ext cx="8528277" cy="5257800"/>
          </a:xfrm>
          <a:prstGeom prst="rect">
            <a:avLst/>
          </a:prstGeom>
          <a:noFill/>
        </p:spPr>
      </p:pic>
      <p:sp>
        <p:nvSpPr>
          <p:cNvPr id="7" name="Title 2"/>
          <p:cNvSpPr>
            <a:spLocks noGrp="1"/>
          </p:cNvSpPr>
          <p:nvPr>
            <p:ph type="title"/>
          </p:nvPr>
        </p:nvSpPr>
        <p:spPr>
          <a:xfrm>
            <a:off x="457200" y="274638"/>
            <a:ext cx="8229600" cy="1143000"/>
          </a:xfrm>
        </p:spPr>
        <p:txBody>
          <a:bodyPr>
            <a:normAutofit fontScale="90000"/>
          </a:bodyPr>
          <a:lstStyle/>
          <a:p>
            <a:r>
              <a:rPr lang="en-US" dirty="0" smtClean="0"/>
              <a:t>Difference between DNA and RNA</a:t>
            </a:r>
            <a:endParaRPr lang="en-IN" dirty="0"/>
          </a:p>
        </p:txBody>
      </p:sp>
      <p:sp>
        <p:nvSpPr>
          <p:cNvPr id="2" name="Footer Placeholder 1"/>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63</TotalTime>
  <Words>700</Words>
  <Application>Microsoft Office PowerPoint</Application>
  <PresentationFormat>On-screen Show (4:3)</PresentationFormat>
  <Paragraphs>59</Paragraphs>
  <Slides>15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Calibri</vt:lpstr>
      <vt:lpstr>Lucida Sans Unicode</vt:lpstr>
      <vt:lpstr>Verdana</vt:lpstr>
      <vt:lpstr>Wingdings 2</vt:lpstr>
      <vt:lpstr>Wingdings 3</vt:lpstr>
      <vt:lpstr>Concourse</vt:lpstr>
      <vt:lpstr>CHAPTER 2: SOCIETY AND CHEMICAL PERSPECTIVE</vt:lpstr>
      <vt:lpstr>Proteins</vt:lpstr>
      <vt:lpstr>Amino Acids</vt:lpstr>
      <vt:lpstr>Zwitter ion Structure of Amino Acids</vt:lpstr>
      <vt:lpstr>Isoelectric point of Amino Acids</vt:lpstr>
      <vt:lpstr>Peptides</vt:lpstr>
      <vt:lpstr>Proteins</vt:lpstr>
      <vt:lpstr>PowerPoint Presentation</vt:lpstr>
      <vt:lpstr>2. On the basis of hydrolysis products</vt:lpstr>
      <vt:lpstr>Structure of Proteins</vt:lpstr>
      <vt:lpstr>Denaturation of Proteins</vt:lpstr>
      <vt:lpstr>Nucleic Acids</vt:lpstr>
      <vt:lpstr>Structure of DNA</vt:lpstr>
      <vt:lpstr>Structure of RNA</vt:lpstr>
      <vt:lpstr>Difference between DNA and RNA</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SOCIETY AND CHEMICAL PERSPECTIVE</dc:title>
  <dc:creator>admin</dc:creator>
  <cp:lastModifiedBy>chemistry</cp:lastModifiedBy>
  <cp:revision>4</cp:revision>
  <dcterms:created xsi:type="dcterms:W3CDTF">2006-08-16T00:00:00Z</dcterms:created>
  <dcterms:modified xsi:type="dcterms:W3CDTF">2022-07-18T05:19:34Z</dcterms:modified>
</cp:coreProperties>
</file>